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1" r:id="rId5"/>
    <p:sldId id="262" r:id="rId6"/>
    <p:sldId id="263" r:id="rId7"/>
    <p:sldId id="270" r:id="rId8"/>
    <p:sldId id="264" r:id="rId9"/>
    <p:sldId id="265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4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7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81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8613-F35B-840F-72FE-6A7417532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961B6-7B92-9C1D-B487-BABB406C1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155B5-ED31-AF9A-1F94-34A863EA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C64F-E603-2245-B970-EDF30293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65737-F9CD-A40C-D2D7-7AAB2E1C5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591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3721-998F-67CD-AC13-83BC1F2D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A8472-D499-80AC-D65C-EE48E9B7B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44772-4958-0D8D-C7C5-EA1321C1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CFB9F-A420-3A4D-AFFD-69C6B2FDC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5EDF4-CC62-3ADC-E9A4-C15C8FBE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6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6E7C27-1416-924D-03F5-559A704DD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386F9-6FC9-E4C1-4D6C-E0F77CB97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8E65-2F36-4475-513B-6E03039EC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C03A-A97F-71E0-6C54-7FC39907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E0D9F-6159-D029-5D78-AB6848B4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1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4F20-95A6-9F54-EBCB-E507BB0D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E012-16DB-EE6B-EEA0-6FECEC41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7C429-6B34-69AF-84ED-063AE470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5C667-27FF-938A-2C41-30699C84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88E72-2801-D1B2-550C-F5747DED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46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7B2E-3A3C-861C-7985-8DDBF575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4662-E8D6-EAE8-4A33-8500468AD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396E8-C6FF-BF3C-4619-09C1E57E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A912-FC7B-ED47-D595-AE5B8CE3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866B0-9C36-5E63-C7F6-3FC9030F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63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80E2-C9DE-7695-E786-9CAE9223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013EF-888A-65EA-D9B6-E34D3BA8C8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74D1B-3D90-5FB4-D725-52B53CD75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03C72-1299-AF3B-7F2D-81EBA7ED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13CA0-220E-A69F-97A8-27C22D38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48669-620A-7A34-D822-85D20BB7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71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ACD5-0011-584F-1887-5706D9B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5340A-5405-1399-1CCA-1DC00AA69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677E2-EA61-62F0-60AF-0C218567B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6470A-A1D6-5F5D-1595-63E57B520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F9202A-79E9-426C-39B1-8819F3626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8FB98-6210-9179-4A3F-C36358E4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C63097-EDDA-8B7B-5846-11BB8668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4FA47-D6E5-C3BB-9A67-6A4B74A8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1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6639-D263-103B-68AD-BE43748F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38919-9C8E-3499-CC42-4303C72A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F715B-3988-E82B-B9B3-3F4E0910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11DD8-8547-E2CD-2C14-238513FE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25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864438-D49C-FEE8-C65C-6ACFC291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459B-C92A-1211-ADC7-0285EFF4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B6932-59F7-C754-EE4D-0712E9B4B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88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9770-B5EB-7838-1039-8FCB5154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C53F1-BE90-C6D0-5841-0D8F5778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1BCE2-5B80-A380-A41E-ACCB88466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9F75B-0406-1D58-6289-0CB42D17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0BC7C-9649-972A-ADC3-6C5CFED7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66196-16CF-ECA4-F108-379A3517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10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037F-ECD5-8870-54C5-D6D3A3A2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4B7809-0AF6-6DF2-32CC-25BA7234F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E56A4-D785-E97D-38E6-4A7FD81B7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19EEB-9D01-CAB8-07C5-C83FCA41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C86BD-7DCA-80C7-0F83-49B3470E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932A9-AC44-EA68-FC3C-A9AE7FAB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14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pxhere.com/en/photo/629937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  <a:extLst>
              <a:ext uri="{837473B0-CC2E-450A-ABE3-18F120FF3D39}">
                <a1611:picAttrSrcUrl xmlns="" xmlns:a1611="http://schemas.microsoft.com/office/drawing/2016/11/main" r:id="rId1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4ABD3-49C7-9C33-F091-B7D5C962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BFC68-6843-6640-7A8E-7CB24457B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4F147-C15E-86E5-A398-E1F736C76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14CD1-6F8F-4FC3-91E6-9E6019D9585A}" type="datetimeFigureOut">
              <a:rPr lang="en-IN" smtClean="0"/>
              <a:t>15-05-2022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E0D2F-3FA4-D949-C9B0-1E033B9BC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F212-6595-4696-A149-5FAF942E3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5BAE0-09DA-4F92-B3A8-F77BBE70A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91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709DC42-073B-1BB3-3563-1994C5D27D18}"/>
              </a:ext>
            </a:extLst>
          </p:cNvPr>
          <p:cNvSpPr txBox="1"/>
          <p:nvPr/>
        </p:nvSpPr>
        <p:spPr>
          <a:xfrm>
            <a:off x="8305800" y="4424741"/>
            <a:ext cx="406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latin typeface="Bahnschrift SemiBold SemiConden" panose="020B0502040204020203" pitchFamily="34" charset="0"/>
                <a:ea typeface="HGMaruGothicMPRO" panose="020B0400000000000000" pitchFamily="34" charset="-128"/>
              </a:rPr>
              <a:t>GROUP NO. 5</a:t>
            </a:r>
          </a:p>
          <a:p>
            <a:endParaRPr lang="en-GB" dirty="0">
              <a:latin typeface="Bahnschrift SemiBold SemiConden" panose="020B0502040204020203" pitchFamily="34" charset="0"/>
              <a:ea typeface="HGMaruGothicMPRO" panose="020B0400000000000000" pitchFamily="34" charset="-128"/>
            </a:endParaRPr>
          </a:p>
          <a:p>
            <a:r>
              <a:rPr lang="en-GB" dirty="0">
                <a:latin typeface="Bahnschrift SemiBold SemiConden" panose="020B0502040204020203" pitchFamily="34" charset="0"/>
                <a:ea typeface="HGMaruGothicMPRO" panose="020B0400000000000000" pitchFamily="34" charset="-128"/>
              </a:rPr>
              <a:t>AADARSH – FT221001</a:t>
            </a:r>
          </a:p>
          <a:p>
            <a:r>
              <a:rPr lang="en-GB" dirty="0">
                <a:latin typeface="Bahnschrift SemiBold SemiConden" panose="020B0502040204020203" pitchFamily="34" charset="0"/>
                <a:ea typeface="HGMaruGothicMPRO" panose="020B0400000000000000" pitchFamily="34" charset="-128"/>
              </a:rPr>
              <a:t>ABHISEK KUMAR SHAW – FT221008</a:t>
            </a:r>
          </a:p>
          <a:p>
            <a:r>
              <a:rPr lang="en-GB" dirty="0">
                <a:latin typeface="Bahnschrift SemiBold SemiConden" panose="020B0502040204020203" pitchFamily="34" charset="0"/>
                <a:ea typeface="HGMaruGothicMPRO" panose="020B0400000000000000" pitchFamily="34" charset="-128"/>
              </a:rPr>
              <a:t>ASHISH SAMANT - FT221063</a:t>
            </a:r>
          </a:p>
          <a:p>
            <a:r>
              <a:rPr lang="en-GB" dirty="0">
                <a:latin typeface="Bahnschrift SemiBold SemiConden" panose="020B0502040204020203" pitchFamily="34" charset="0"/>
                <a:ea typeface="HGMaruGothicMPRO" panose="020B0400000000000000" pitchFamily="34" charset="-128"/>
              </a:rPr>
              <a:t>DEEP SINHA – FT221079</a:t>
            </a:r>
          </a:p>
          <a:p>
            <a:r>
              <a:rPr lang="en-GB" dirty="0">
                <a:latin typeface="Bahnschrift SemiBold SemiConden" panose="020B0502040204020203" pitchFamily="34" charset="0"/>
                <a:ea typeface="HGMaruGothicMPRO" panose="020B0400000000000000" pitchFamily="34" charset="-128"/>
              </a:rPr>
              <a:t>MANDAR KANDGE – FT222064</a:t>
            </a:r>
            <a:endParaRPr lang="en-IN" dirty="0">
              <a:latin typeface="Bahnschrift SemiBold SemiConden" panose="020B0502040204020203" pitchFamily="34" charset="0"/>
              <a:ea typeface="HGMaruGothicMPRO" panose="020B0400000000000000" pitchFamily="34" charset="-128"/>
            </a:endParaRPr>
          </a:p>
        </p:txBody>
      </p:sp>
      <p:pic>
        <p:nvPicPr>
          <p:cNvPr id="16" name="Picture 15" descr="A picture containing clipart, doll&#10;&#10;Description automatically generated">
            <a:extLst>
              <a:ext uri="{FF2B5EF4-FFF2-40B4-BE49-F238E27FC236}">
                <a16:creationId xmlns:a16="http://schemas.microsoft.com/office/drawing/2014/main" id="{709DA850-37F5-9410-E7BB-F509F941C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45" y="2648638"/>
            <a:ext cx="1797207" cy="4009505"/>
          </a:xfrm>
          <a:prstGeom prst="rect">
            <a:avLst/>
          </a:prstGeom>
        </p:spPr>
      </p:pic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2B784C3F-CBC1-C83B-E91E-5524F06E1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0" y="1965"/>
            <a:ext cx="5382517" cy="182664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FC47BE-F62F-A1DA-8E5E-4435E910A867}"/>
              </a:ext>
            </a:extLst>
          </p:cNvPr>
          <p:cNvSpPr/>
          <p:nvPr/>
        </p:nvSpPr>
        <p:spPr>
          <a:xfrm>
            <a:off x="1426520" y="1828611"/>
            <a:ext cx="957024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53B42"/>
                </a:solidFill>
                <a:latin typeface="Haettenschweiler" panose="020B0706040902060204" pitchFamily="34" charset="0"/>
              </a:rPr>
              <a:t>YESTERDAY, TODAY, AND TOMORROW</a:t>
            </a:r>
          </a:p>
        </p:txBody>
      </p:sp>
    </p:spTree>
    <p:extLst>
      <p:ext uri="{BB962C8B-B14F-4D97-AF65-F5344CB8AC3E}">
        <p14:creationId xmlns:p14="http://schemas.microsoft.com/office/powerpoint/2010/main" val="30924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36964" y="0"/>
            <a:ext cx="9719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Social Media Marketing done by Indigo which Air India should implement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FA308A-AE85-C8BB-5ACD-50BD84C6E402}"/>
              </a:ext>
            </a:extLst>
          </p:cNvPr>
          <p:cNvGrpSpPr/>
          <p:nvPr/>
        </p:nvGrpSpPr>
        <p:grpSpPr>
          <a:xfrm>
            <a:off x="136964" y="1892030"/>
            <a:ext cx="4528874" cy="3983476"/>
            <a:chOff x="313459" y="1472431"/>
            <a:chExt cx="5278580" cy="391313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799169D-738D-C0D6-C438-600847DD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512" y="1472431"/>
              <a:ext cx="1759527" cy="391005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1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6CC2E43-232E-2BBB-460F-8EAA0A4FA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2986" y="1472431"/>
              <a:ext cx="1759526" cy="391005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3" name="Picture 12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12D969DB-1C39-F227-4E0B-ECF106A3C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59" y="1475510"/>
              <a:ext cx="1759527" cy="391005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656397-15B6-7F0A-0FE6-95A5C7C22CF4}"/>
              </a:ext>
            </a:extLst>
          </p:cNvPr>
          <p:cNvSpPr txBox="1"/>
          <p:nvPr/>
        </p:nvSpPr>
        <p:spPr>
          <a:xfrm>
            <a:off x="4681105" y="1537855"/>
            <a:ext cx="69878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Sanjiv Kapoor, CEO Jet Airways has been appreciative towards Indigo’s performance and the benchmark they have set in the Indian Aviation Industry. His </a:t>
            </a:r>
            <a:r>
              <a:rPr lang="en-GB" sz="1600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followers to friend ratio</a:t>
            </a:r>
            <a:r>
              <a:rPr lang="en-GB" sz="1600" dirty="0">
                <a:latin typeface="Lucida Sans Typewriter" panose="020B0509030504030204" pitchFamily="49" charset="0"/>
              </a:rPr>
              <a:t> is very high making him a influencer and his tweets impacting the NPS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Indigo was successful in making its competitor their advocates</a:t>
            </a:r>
            <a:r>
              <a:rPr lang="en-GB" sz="1600" dirty="0">
                <a:latin typeface="Lucida Sans Typewriter" panose="020B0509030504030204" pitchFamily="49" charset="0"/>
              </a:rPr>
              <a:t> building relations with the competitors.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latin typeface="Lucida Sans Typewriter" panose="020B0509030504030204" pitchFamily="49" charset="0"/>
            </a:endParaRPr>
          </a:p>
        </p:txBody>
      </p:sp>
      <p:pic>
        <p:nvPicPr>
          <p:cNvPr id="20" name="Picture 19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9156565A-EB7C-A903-708F-70E102721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81" y="3638309"/>
            <a:ext cx="3186779" cy="3121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F70E50-56BC-D7F1-40A0-F991F5D959F5}"/>
              </a:ext>
            </a:extLst>
          </p:cNvPr>
          <p:cNvSpPr txBox="1"/>
          <p:nvPr/>
        </p:nvSpPr>
        <p:spPr>
          <a:xfrm>
            <a:off x="8733904" y="4092400"/>
            <a:ext cx="3391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ucida Sans Typewriter" panose="020B0509030504030204" pitchFamily="49" charset="0"/>
              </a:rPr>
              <a:t>Sanjeev Kapoor’s followers by friend ratio –</a:t>
            </a:r>
          </a:p>
          <a:p>
            <a:endParaRPr lang="en-GB" dirty="0">
              <a:latin typeface="Lucida Sans Typewriter" panose="020B0509030504030204" pitchFamily="49" charset="0"/>
            </a:endParaRPr>
          </a:p>
          <a:p>
            <a:r>
              <a:rPr lang="en-GB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44000/98 = 449</a:t>
            </a:r>
          </a:p>
          <a:p>
            <a:endParaRPr lang="en-GB" b="1" dirty="0">
              <a:highlight>
                <a:srgbClr val="FFFF00"/>
              </a:highlight>
              <a:latin typeface="Lucida Sans Typewriter" panose="020B0509030504030204" pitchFamily="49" charset="0"/>
            </a:endParaRPr>
          </a:p>
          <a:p>
            <a:r>
              <a:rPr lang="en-IN" b="1" dirty="0">
                <a:highlight>
                  <a:srgbClr val="FFFF00"/>
                </a:highlight>
              </a:rPr>
              <a:t>Having him in Indigo’s network increases the popularity Indigo</a:t>
            </a:r>
          </a:p>
        </p:txBody>
      </p:sp>
    </p:spTree>
    <p:extLst>
      <p:ext uri="{BB962C8B-B14F-4D97-AF65-F5344CB8AC3E}">
        <p14:creationId xmlns:p14="http://schemas.microsoft.com/office/powerpoint/2010/main" val="582624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21847" y="241278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Recommendations for AIR INDIA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9DB6E-84C4-2581-5CC8-1910EF13B72B}"/>
              </a:ext>
            </a:extLst>
          </p:cNvPr>
          <p:cNvSpPr txBox="1"/>
          <p:nvPr/>
        </p:nvSpPr>
        <p:spPr>
          <a:xfrm>
            <a:off x="579408" y="1334071"/>
            <a:ext cx="108775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ucida Sans Typewriter" panose="020B0509030504030204" pitchFamily="49" charset="0"/>
              </a:rPr>
              <a:t>Air</a:t>
            </a:r>
            <a:r>
              <a:rPr lang="en-GB" sz="1700" dirty="0"/>
              <a:t> </a:t>
            </a:r>
            <a:r>
              <a:rPr lang="en-GB" sz="1700" dirty="0">
                <a:latin typeface="Lucida Sans Typewriter" panose="020B0509030504030204" pitchFamily="49" charset="0"/>
              </a:rPr>
              <a:t>India needs to reduce the average waiting time during their customer service phone calls, which can be achieved through Six-sigma initiatives.</a:t>
            </a:r>
            <a:br>
              <a:rPr lang="en-GB" sz="1700" dirty="0">
                <a:latin typeface="Lucida Sans Typewriter" panose="020B0509030504030204" pitchFamily="49" charset="0"/>
              </a:rPr>
            </a:br>
            <a:endParaRPr lang="en-GB" sz="1700" dirty="0">
              <a:latin typeface="Lucida Sans Typewriter" panose="020B05090305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ucida Sans Typewriter" panose="020B0509030504030204" pitchFamily="49" charset="0"/>
              </a:rPr>
              <a:t>Air India needs to improve their turnaround time in terms of addressing customer grievances and their redressal on social media platforms such as Twitter, Facebook, Instagram, etc.</a:t>
            </a:r>
            <a:br>
              <a:rPr lang="en-GB" sz="1700" dirty="0">
                <a:latin typeface="Lucida Sans Typewriter" panose="020B0509030504030204" pitchFamily="49" charset="0"/>
              </a:rPr>
            </a:br>
            <a:endParaRPr lang="en-GB" sz="1700" dirty="0">
              <a:latin typeface="Lucida Sans Typewriter" panose="020B05090305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ucida Sans Typewriter" panose="020B0509030504030204" pitchFamily="49" charset="0"/>
              </a:rPr>
              <a:t>Air India should encourage customers to engage with their hashtags  (#FlyWithAirIndia, #WingsOfChange) to share in-flight experiences and reward the customers for the same.</a:t>
            </a:r>
            <a:br>
              <a:rPr lang="en-GB" sz="1700" dirty="0">
                <a:latin typeface="Lucida Sans Typewriter" panose="020B0509030504030204" pitchFamily="49" charset="0"/>
              </a:rPr>
            </a:br>
            <a:endParaRPr lang="en-GB" sz="1700" dirty="0">
              <a:latin typeface="Lucida Sans Typewriter" panose="020B05090305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ucida Sans Typewriter" panose="020B0509030504030204" pitchFamily="49" charset="0"/>
              </a:rPr>
              <a:t>Air India needs to focus on tackling issues related to misplaced and damaged baggage and minimize operational delays.</a:t>
            </a:r>
            <a:br>
              <a:rPr lang="en-GB" sz="1700" dirty="0">
                <a:latin typeface="Lucida Sans Typewriter" panose="020B0509030504030204" pitchFamily="49" charset="0"/>
              </a:rPr>
            </a:br>
            <a:endParaRPr lang="en-GB" sz="1700" dirty="0">
              <a:latin typeface="Lucida Sans Typewriter" panose="020B05090305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ucida Sans Typewriter" panose="020B0509030504030204" pitchFamily="49" charset="0"/>
              </a:rPr>
              <a:t>Air India needs to increase their positive sentiment through advocacy by influential people (As in the case of Indigo with Sanjeev Kapoor)</a:t>
            </a:r>
            <a:br>
              <a:rPr lang="en-GB" sz="1700" dirty="0">
                <a:latin typeface="Lucida Sans Typewriter" panose="020B0509030504030204" pitchFamily="49" charset="0"/>
              </a:rPr>
            </a:br>
            <a:endParaRPr lang="en-GB" sz="1700" dirty="0">
              <a:latin typeface="Lucida Sans Typewriter" panose="020B05090305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700" dirty="0">
                <a:latin typeface="Lucida Sans Typewriter" panose="020B0509030504030204" pitchFamily="49" charset="0"/>
              </a:rPr>
              <a:t>Air India should leverage the reputation of the Tata group to convince the customers that a technological and cultural transformation after the acquisition is inevitable.</a:t>
            </a:r>
          </a:p>
        </p:txBody>
      </p:sp>
    </p:spTree>
    <p:extLst>
      <p:ext uri="{BB962C8B-B14F-4D97-AF65-F5344CB8AC3E}">
        <p14:creationId xmlns:p14="http://schemas.microsoft.com/office/powerpoint/2010/main" val="3726440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FC47BE-F62F-A1DA-8E5E-4435E910A867}"/>
              </a:ext>
            </a:extLst>
          </p:cNvPr>
          <p:cNvSpPr/>
          <p:nvPr/>
        </p:nvSpPr>
        <p:spPr>
          <a:xfrm>
            <a:off x="2081108" y="1880862"/>
            <a:ext cx="7990355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53B42"/>
                </a:solidFill>
                <a:latin typeface="Haettenschweiler" panose="020B0706040902060204" pitchFamily="34" charset="0"/>
              </a:rPr>
              <a:t>THANK YOU</a:t>
            </a:r>
            <a:endParaRPr lang="en-US" sz="13800" b="1" i="1" dirty="0">
              <a:ln w="22225">
                <a:solidFill>
                  <a:schemeClr val="accent2"/>
                </a:solidFill>
                <a:prstDash val="solid"/>
              </a:ln>
              <a:solidFill>
                <a:srgbClr val="C53B42"/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FDA5F4-079C-82D5-458B-D2084D288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" y="223939"/>
            <a:ext cx="4334025" cy="3816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n airplane&#10;&#10;Description automatically generated with medium confidence">
            <a:extLst>
              <a:ext uri="{FF2B5EF4-FFF2-40B4-BE49-F238E27FC236}">
                <a16:creationId xmlns:a16="http://schemas.microsoft.com/office/drawing/2014/main" id="{BC29665C-EA62-C8D4-EB05-D13AE32E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5" y="114728"/>
            <a:ext cx="3449274" cy="3925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F46E3-AE8D-C29D-B4A0-4AB9C61B7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80" y="3084202"/>
            <a:ext cx="4082527" cy="3597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text, plane, aircraft, outdoor&#10;&#10;Description automatically generated">
            <a:extLst>
              <a:ext uri="{FF2B5EF4-FFF2-40B4-BE49-F238E27FC236}">
                <a16:creationId xmlns:a16="http://schemas.microsoft.com/office/drawing/2014/main" id="{0FFCDB3A-EB9F-831A-0E04-82DC2DA48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36" y="176373"/>
            <a:ext cx="3876282" cy="3790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C7F97E6-58AC-87FA-45A4-BE6DE985B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38" y="3904869"/>
            <a:ext cx="3823599" cy="2811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C33560-4B9B-0770-2683-087A325C0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185" y="4028159"/>
            <a:ext cx="4137866" cy="20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02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84030" y="240187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Overall sentiment of the Indian Airline Industry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7AD31-7134-CDC9-0D99-4FFD5CA20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56" y="1702994"/>
            <a:ext cx="5415059" cy="27075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EB30E-E6F6-5907-DDC7-CDCFE016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917" y="3838712"/>
            <a:ext cx="5361444" cy="2707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E5FAE3-6DB4-E8E5-CE29-D9CD463F1D79}"/>
              </a:ext>
            </a:extLst>
          </p:cNvPr>
          <p:cNvSpPr txBox="1"/>
          <p:nvPr/>
        </p:nvSpPr>
        <p:spPr>
          <a:xfrm>
            <a:off x="6199929" y="1519156"/>
            <a:ext cx="5609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latin typeface="Lucida Sans Typewriter" panose="020B0509030504030204" pitchFamily="49" charset="0"/>
              </a:rPr>
              <a:t>Positive Sentiment</a:t>
            </a:r>
          </a:p>
          <a:p>
            <a:pPr algn="just"/>
            <a:endParaRPr lang="en-GB" b="1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India has </a:t>
            </a:r>
            <a:r>
              <a:rPr lang="en-GB" dirty="0" smtClean="0">
                <a:latin typeface="Lucida Sans Typewriter" panose="020B0509030504030204" pitchFamily="49" charset="0"/>
              </a:rPr>
              <a:t>the lowest </a:t>
            </a:r>
            <a:r>
              <a:rPr lang="en-GB" dirty="0">
                <a:latin typeface="Lucida Sans Typewriter" panose="020B0509030504030204" pitchFamily="49" charset="0"/>
              </a:rPr>
              <a:t>positive sentiment score ( 0.114292).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Asia and Indigo have the highest positive sentiment score.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0422B5-54D6-B0C8-8FB7-F113BA703695}"/>
              </a:ext>
            </a:extLst>
          </p:cNvPr>
          <p:cNvSpPr txBox="1"/>
          <p:nvPr/>
        </p:nvSpPr>
        <p:spPr>
          <a:xfrm>
            <a:off x="438443" y="4921348"/>
            <a:ext cx="5161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>
                <a:latin typeface="Lucida Sans Typewriter" panose="020B0509030504030204" pitchFamily="49" charset="0"/>
              </a:rPr>
              <a:t>Negative Sentiment</a:t>
            </a:r>
          </a:p>
          <a:p>
            <a:pPr algn="just"/>
            <a:endParaRPr lang="en-GB" b="1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India lies in the middle with 0.094935 score.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 err="1">
                <a:latin typeface="Lucida Sans Typewriter" panose="020B0509030504030204" pitchFamily="49" charset="0"/>
              </a:rPr>
              <a:t>Spicejet</a:t>
            </a:r>
            <a:r>
              <a:rPr lang="en-GB" dirty="0">
                <a:latin typeface="Lucida Sans Typewriter" panose="020B0509030504030204" pitchFamily="49" charset="0"/>
              </a:rPr>
              <a:t> and Air Asia have highest negative sentiment.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DBB864-CD93-21D8-9088-CE18F51E9C01}"/>
              </a:ext>
            </a:extLst>
          </p:cNvPr>
          <p:cNvSpPr/>
          <p:nvPr/>
        </p:nvSpPr>
        <p:spPr>
          <a:xfrm>
            <a:off x="3134988" y="1716772"/>
            <a:ext cx="30199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9254F-7883-0E71-CB2F-7D1EA0B11F56}"/>
              </a:ext>
            </a:extLst>
          </p:cNvPr>
          <p:cNvSpPr/>
          <p:nvPr/>
        </p:nvSpPr>
        <p:spPr>
          <a:xfrm>
            <a:off x="9188581" y="3887304"/>
            <a:ext cx="30199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Negative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5C067B-3C7D-1FF3-3FFD-A0F7F6327D5F}"/>
              </a:ext>
            </a:extLst>
          </p:cNvPr>
          <p:cNvSpPr txBox="1"/>
          <p:nvPr/>
        </p:nvSpPr>
        <p:spPr>
          <a:xfrm>
            <a:off x="751826" y="274637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0.170727</a:t>
            </a:r>
            <a:endParaRPr lang="en-IN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5FB7FF-0941-E449-AA82-57DB22FC1655}"/>
              </a:ext>
            </a:extLst>
          </p:cNvPr>
          <p:cNvSpPr txBox="1"/>
          <p:nvPr/>
        </p:nvSpPr>
        <p:spPr>
          <a:xfrm>
            <a:off x="1748776" y="274637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0.169122</a:t>
            </a:r>
            <a:endParaRPr lang="en-IN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1A7A8-1083-C9D2-7972-2CBC6A79A812}"/>
              </a:ext>
            </a:extLst>
          </p:cNvPr>
          <p:cNvSpPr txBox="1"/>
          <p:nvPr/>
        </p:nvSpPr>
        <p:spPr>
          <a:xfrm>
            <a:off x="2745726" y="274637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0.164953</a:t>
            </a:r>
            <a:endParaRPr lang="en-IN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1ACD98-9071-78D7-18E7-21D009FA062C}"/>
              </a:ext>
            </a:extLst>
          </p:cNvPr>
          <p:cNvSpPr txBox="1"/>
          <p:nvPr/>
        </p:nvSpPr>
        <p:spPr>
          <a:xfrm>
            <a:off x="3742676" y="274637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0.114683</a:t>
            </a:r>
            <a:endParaRPr lang="en-IN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0AEE98-88DE-7EC1-D228-D4D3DC130D27}"/>
              </a:ext>
            </a:extLst>
          </p:cNvPr>
          <p:cNvSpPr txBox="1"/>
          <p:nvPr/>
        </p:nvSpPr>
        <p:spPr>
          <a:xfrm>
            <a:off x="4784076" y="2746373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0.114292</a:t>
            </a:r>
            <a:endParaRPr lang="en-IN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E41B89-4B4E-ADFD-32F7-8BB46B12902C}"/>
              </a:ext>
            </a:extLst>
          </p:cNvPr>
          <p:cNvSpPr txBox="1"/>
          <p:nvPr/>
        </p:nvSpPr>
        <p:spPr>
          <a:xfrm>
            <a:off x="6743330" y="484480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0.102761</a:t>
            </a:r>
            <a:endParaRPr lang="en-IN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8DB746-584E-BA2F-A5D0-EABC1A03C7CA}"/>
              </a:ext>
            </a:extLst>
          </p:cNvPr>
          <p:cNvSpPr txBox="1"/>
          <p:nvPr/>
        </p:nvSpPr>
        <p:spPr>
          <a:xfrm>
            <a:off x="7740280" y="484480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0.096045</a:t>
            </a:r>
            <a:endParaRPr lang="en-IN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D4C53-B664-ABE4-1011-7642D04EC82D}"/>
              </a:ext>
            </a:extLst>
          </p:cNvPr>
          <p:cNvSpPr txBox="1"/>
          <p:nvPr/>
        </p:nvSpPr>
        <p:spPr>
          <a:xfrm>
            <a:off x="8737230" y="484480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0.094935</a:t>
            </a:r>
            <a:endParaRPr lang="en-IN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7AF642-B69A-AF6B-8C0C-2AEFB41C0646}"/>
              </a:ext>
            </a:extLst>
          </p:cNvPr>
          <p:cNvSpPr txBox="1"/>
          <p:nvPr/>
        </p:nvSpPr>
        <p:spPr>
          <a:xfrm>
            <a:off x="9716868" y="484480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0.080897</a:t>
            </a:r>
            <a:endParaRPr lang="en-IN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31585A-E3E8-F48C-C2A7-C661EA399F1B}"/>
              </a:ext>
            </a:extLst>
          </p:cNvPr>
          <p:cNvSpPr txBox="1"/>
          <p:nvPr/>
        </p:nvSpPr>
        <p:spPr>
          <a:xfrm>
            <a:off x="10744200" y="484480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0.073783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914673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BFEDD7-AB44-ABD8-0A7D-74C8FA03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85" y="2065889"/>
            <a:ext cx="5657891" cy="28575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13D35A-F3CA-598E-568D-EE2709461C8A}"/>
              </a:ext>
            </a:extLst>
          </p:cNvPr>
          <p:cNvSpPr/>
          <p:nvPr/>
        </p:nvSpPr>
        <p:spPr>
          <a:xfrm>
            <a:off x="-149525" y="1314961"/>
            <a:ext cx="30199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B42D3-72A9-03CC-E059-C6871EE02A86}"/>
              </a:ext>
            </a:extLst>
          </p:cNvPr>
          <p:cNvSpPr txBox="1"/>
          <p:nvPr/>
        </p:nvSpPr>
        <p:spPr>
          <a:xfrm>
            <a:off x="6539055" y="1988611"/>
            <a:ext cx="5525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India has the second lowest composite sentiment score           ( 0.114292). </a:t>
            </a:r>
          </a:p>
          <a:p>
            <a:pPr algn="just"/>
            <a:endParaRPr lang="en-GB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Vistara and Indigo have the highest composite score.</a:t>
            </a:r>
          </a:p>
          <a:p>
            <a:pPr algn="just"/>
            <a:endParaRPr lang="en-GB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This indicates that there are some issues with the services offered by Air India.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7A955-0E59-7A8F-F377-AB063A14A701}"/>
              </a:ext>
            </a:extLst>
          </p:cNvPr>
          <p:cNvSpPr txBox="1"/>
          <p:nvPr/>
        </p:nvSpPr>
        <p:spPr>
          <a:xfrm>
            <a:off x="854024" y="3268120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0.149578</a:t>
            </a:r>
            <a:endParaRPr lang="en-IN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39F86-13E7-CA9D-FA03-5A7130FE8A10}"/>
              </a:ext>
            </a:extLst>
          </p:cNvPr>
          <p:cNvSpPr txBox="1"/>
          <p:nvPr/>
        </p:nvSpPr>
        <p:spPr>
          <a:xfrm>
            <a:off x="1850974" y="3268120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0.120816</a:t>
            </a:r>
            <a:endParaRPr lang="en-IN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AE8D5-FCA4-67F9-6998-7F61C9A0EB4A}"/>
              </a:ext>
            </a:extLst>
          </p:cNvPr>
          <p:cNvSpPr txBox="1"/>
          <p:nvPr/>
        </p:nvSpPr>
        <p:spPr>
          <a:xfrm>
            <a:off x="2925625" y="3268119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0.114870</a:t>
            </a:r>
            <a:endParaRPr lang="en-IN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7E4369-D6D3-FF59-443D-D0FA4F16A762}"/>
              </a:ext>
            </a:extLst>
          </p:cNvPr>
          <p:cNvSpPr txBox="1"/>
          <p:nvPr/>
        </p:nvSpPr>
        <p:spPr>
          <a:xfrm>
            <a:off x="3978224" y="412219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0.032185</a:t>
            </a:r>
            <a:endParaRPr lang="en-IN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0B9837-9DDB-89C8-B9F0-F113B697A15D}"/>
              </a:ext>
            </a:extLst>
          </p:cNvPr>
          <p:cNvSpPr txBox="1"/>
          <p:nvPr/>
        </p:nvSpPr>
        <p:spPr>
          <a:xfrm>
            <a:off x="5013274" y="428094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-0.004202</a:t>
            </a:r>
            <a:endParaRPr lang="en-IN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5801A-ABF1-1A18-9ACC-B705D85E2F95}"/>
              </a:ext>
            </a:extLst>
          </p:cNvPr>
          <p:cNvSpPr txBox="1"/>
          <p:nvPr/>
        </p:nvSpPr>
        <p:spPr>
          <a:xfrm>
            <a:off x="184030" y="240187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Overall sentiment of the Indian Airline Industry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561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84030" y="241278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Impact of Sentiment on NPS and Market growth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6F528-700E-147A-A402-80AE007025BB}"/>
              </a:ext>
            </a:extLst>
          </p:cNvPr>
          <p:cNvSpPr txBox="1"/>
          <p:nvPr/>
        </p:nvSpPr>
        <p:spPr>
          <a:xfrm>
            <a:off x="405660" y="1431723"/>
            <a:ext cx="6238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According to a research by Bain and Company, </a:t>
            </a:r>
            <a:r>
              <a:rPr lang="en-GB" b="1" dirty="0">
                <a:latin typeface="Lucida Sans Typewriter" panose="020B0509030504030204" pitchFamily="49" charset="0"/>
              </a:rPr>
              <a:t>Depending on the industry, on an average a 12 point increase in NPS corresponds to a doubling of a company’s growth rate.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5981B-3ED5-0A02-DF0B-DD4893094AFD}"/>
              </a:ext>
            </a:extLst>
          </p:cNvPr>
          <p:cNvSpPr txBox="1"/>
          <p:nvPr/>
        </p:nvSpPr>
        <p:spPr>
          <a:xfrm>
            <a:off x="405659" y="3150329"/>
            <a:ext cx="62389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When we looked at the Market Share of Airlines in the Indian Aviation Industry over 2 years, we found that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Vistara, Indigo, and Air Asia have seen a growth in their market share.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Air India and Spice Jet has seen a decline.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Lucida Sans Typewriter" panose="020B0509030504030204" pitchFamily="49" charset="0"/>
              </a:rPr>
              <a:t>This directly correlates with the NPS analysis done in the previous slides.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Lucida Sans Typewriter" panose="020B05090305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Thus, there exists a positive correlation between a company’s market growth and NPS.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D16F6-CD4F-B385-05B2-DC1F3C40A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562" y="1431723"/>
            <a:ext cx="4974757" cy="24469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2C3891-D682-2A73-1DE3-3803A77F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572" y="4077235"/>
            <a:ext cx="5162736" cy="26831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7D41B3-8C96-3474-F72E-DDAE21902EB7}"/>
              </a:ext>
            </a:extLst>
          </p:cNvPr>
          <p:cNvSpPr txBox="1"/>
          <p:nvPr/>
        </p:nvSpPr>
        <p:spPr>
          <a:xfrm>
            <a:off x="7385105" y="249743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9.12</a:t>
            </a:r>
            <a:endParaRPr lang="en-IN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2867D-DFD0-80E3-F690-A19DB8EF0EE0}"/>
              </a:ext>
            </a:extLst>
          </p:cNvPr>
          <p:cNvSpPr txBox="1"/>
          <p:nvPr/>
        </p:nvSpPr>
        <p:spPr>
          <a:xfrm>
            <a:off x="8163629" y="249743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8.82</a:t>
            </a:r>
            <a:endParaRPr lang="en-IN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C91466-BBE0-9F69-BBAA-6B4E976CAF57}"/>
              </a:ext>
            </a:extLst>
          </p:cNvPr>
          <p:cNvSpPr txBox="1"/>
          <p:nvPr/>
        </p:nvSpPr>
        <p:spPr>
          <a:xfrm>
            <a:off x="9118817" y="2487812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7.47</a:t>
            </a:r>
            <a:endParaRPr lang="en-IN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C4A10-ED75-D458-C996-CEBF6AF9A125}"/>
              </a:ext>
            </a:extLst>
          </p:cNvPr>
          <p:cNvSpPr txBox="1"/>
          <p:nvPr/>
        </p:nvSpPr>
        <p:spPr>
          <a:xfrm>
            <a:off x="9993622" y="2482724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1.94</a:t>
            </a:r>
            <a:endParaRPr lang="en-IN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3497D-7962-4909-2630-1E4F418D1596}"/>
              </a:ext>
            </a:extLst>
          </p:cNvPr>
          <p:cNvSpPr txBox="1"/>
          <p:nvPr/>
        </p:nvSpPr>
        <p:spPr>
          <a:xfrm>
            <a:off x="10962689" y="2482725"/>
            <a:ext cx="7785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1.19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409846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84030" y="241278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Issues with Air India - VOC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8B0813-A45B-AC84-814A-8B67CB0B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352" y="1928170"/>
            <a:ext cx="7551400" cy="37514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F1CD49-1391-0F3E-A834-6289013EC1CE}"/>
              </a:ext>
            </a:extLst>
          </p:cNvPr>
          <p:cNvCxnSpPr>
            <a:cxnSpLocks/>
          </p:cNvCxnSpPr>
          <p:nvPr/>
        </p:nvCxnSpPr>
        <p:spPr>
          <a:xfrm flipH="1">
            <a:off x="1770321" y="3480113"/>
            <a:ext cx="938832" cy="400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552451-0101-3722-2A7E-AE745952013D}"/>
              </a:ext>
            </a:extLst>
          </p:cNvPr>
          <p:cNvSpPr txBox="1"/>
          <p:nvPr/>
        </p:nvSpPr>
        <p:spPr>
          <a:xfrm>
            <a:off x="58478" y="3745318"/>
            <a:ext cx="221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Customer facing issues with refunds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4CC171-5951-975C-3A4A-11BF0C1330A1}"/>
              </a:ext>
            </a:extLst>
          </p:cNvPr>
          <p:cNvCxnSpPr>
            <a:cxnSpLocks/>
          </p:cNvCxnSpPr>
          <p:nvPr/>
        </p:nvCxnSpPr>
        <p:spPr>
          <a:xfrm flipH="1">
            <a:off x="1908544" y="3976876"/>
            <a:ext cx="897886" cy="738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7BD32E-EF4E-29A0-0BE7-B3235C6FF327}"/>
              </a:ext>
            </a:extLst>
          </p:cNvPr>
          <p:cNvSpPr txBox="1"/>
          <p:nvPr/>
        </p:nvSpPr>
        <p:spPr>
          <a:xfrm>
            <a:off x="58478" y="4598147"/>
            <a:ext cx="2211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Service quality issues faced by the customers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88F27F-A850-B7F8-94A8-1BC9E487B1DA}"/>
              </a:ext>
            </a:extLst>
          </p:cNvPr>
          <p:cNvCxnSpPr>
            <a:cxnSpLocks/>
          </p:cNvCxnSpPr>
          <p:nvPr/>
        </p:nvCxnSpPr>
        <p:spPr>
          <a:xfrm>
            <a:off x="4160874" y="5336811"/>
            <a:ext cx="177210" cy="638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9ED6EF-3E88-1B3B-73AF-131E87B7DE0B}"/>
              </a:ext>
            </a:extLst>
          </p:cNvPr>
          <p:cNvCxnSpPr>
            <a:cxnSpLocks/>
          </p:cNvCxnSpPr>
          <p:nvPr/>
        </p:nvCxnSpPr>
        <p:spPr>
          <a:xfrm flipH="1">
            <a:off x="4779336" y="5019472"/>
            <a:ext cx="234837" cy="9446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7E80E64-27E9-D8DF-F7ED-DA4DBC1E49EA}"/>
              </a:ext>
            </a:extLst>
          </p:cNvPr>
          <p:cNvSpPr txBox="1"/>
          <p:nvPr/>
        </p:nvSpPr>
        <p:spPr>
          <a:xfrm>
            <a:off x="3565449" y="5964132"/>
            <a:ext cx="3537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Management issues among Air India staff faced at Delhi and Mumbai airports in recent times.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816B00A-DB42-4E4B-0115-0899096CD012}"/>
              </a:ext>
            </a:extLst>
          </p:cNvPr>
          <p:cNvCxnSpPr>
            <a:cxnSpLocks/>
          </p:cNvCxnSpPr>
          <p:nvPr/>
        </p:nvCxnSpPr>
        <p:spPr>
          <a:xfrm flipH="1">
            <a:off x="1908543" y="4879441"/>
            <a:ext cx="515681" cy="935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10CED7-EF39-FFFD-4125-C3857EF8FAF8}"/>
              </a:ext>
            </a:extLst>
          </p:cNvPr>
          <p:cNvSpPr txBox="1"/>
          <p:nvPr/>
        </p:nvSpPr>
        <p:spPr>
          <a:xfrm>
            <a:off x="58478" y="5878058"/>
            <a:ext cx="2211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Refund process due for many customers especially after COVID 19 pandemic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56A044-766F-9643-D4EC-520E83E8AC75}"/>
              </a:ext>
            </a:extLst>
          </p:cNvPr>
          <p:cNvCxnSpPr>
            <a:cxnSpLocks/>
          </p:cNvCxnSpPr>
          <p:nvPr/>
        </p:nvCxnSpPr>
        <p:spPr>
          <a:xfrm flipV="1">
            <a:off x="7102548" y="1800033"/>
            <a:ext cx="392614" cy="694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D9E0EFD-009E-62C8-4A25-31B682029389}"/>
              </a:ext>
            </a:extLst>
          </p:cNvPr>
          <p:cNvSpPr txBox="1"/>
          <p:nvPr/>
        </p:nvSpPr>
        <p:spPr>
          <a:xfrm>
            <a:off x="6602818" y="1233629"/>
            <a:ext cx="353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Customer sharing their flight experience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93A2A1-3BA9-5087-BA31-31DA70505C88}"/>
              </a:ext>
            </a:extLst>
          </p:cNvPr>
          <p:cNvCxnSpPr>
            <a:cxnSpLocks/>
          </p:cNvCxnSpPr>
          <p:nvPr/>
        </p:nvCxnSpPr>
        <p:spPr>
          <a:xfrm flipV="1">
            <a:off x="8764772" y="4199860"/>
            <a:ext cx="1181986" cy="153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D5FB53C-5F8F-3129-4219-1F7689A5CEEC}"/>
              </a:ext>
            </a:extLst>
          </p:cNvPr>
          <p:cNvSpPr txBox="1"/>
          <p:nvPr/>
        </p:nvSpPr>
        <p:spPr>
          <a:xfrm>
            <a:off x="9945227" y="3777215"/>
            <a:ext cx="235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Tata takeover of Air India is trending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168001-7B53-9347-61D1-23692116689A}"/>
              </a:ext>
            </a:extLst>
          </p:cNvPr>
          <p:cNvCxnSpPr>
            <a:cxnSpLocks/>
          </p:cNvCxnSpPr>
          <p:nvPr/>
        </p:nvCxnSpPr>
        <p:spPr>
          <a:xfrm>
            <a:off x="9187996" y="5258197"/>
            <a:ext cx="757231" cy="328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4D2F607-8D51-55DA-289D-AEE75E7CBF92}"/>
              </a:ext>
            </a:extLst>
          </p:cNvPr>
          <p:cNvSpPr txBox="1"/>
          <p:nvPr/>
        </p:nvSpPr>
        <p:spPr>
          <a:xfrm>
            <a:off x="9692497" y="5650358"/>
            <a:ext cx="23541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Customers facing some issues while traveling at the airports such as delays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7C2C08-8643-54F3-30BE-B69553ACEF82}"/>
              </a:ext>
            </a:extLst>
          </p:cNvPr>
          <p:cNvSpPr txBox="1"/>
          <p:nvPr/>
        </p:nvSpPr>
        <p:spPr>
          <a:xfrm>
            <a:off x="58478" y="1361766"/>
            <a:ext cx="2354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ucida Sans Typewriter" panose="020B0509030504030204" pitchFamily="49" charset="0"/>
              </a:rPr>
              <a:t>Passengers discussing about the baggage allowance and sharing their positive and negative thoughts.</a:t>
            </a:r>
            <a:endParaRPr lang="en-IN" sz="1400" dirty="0">
              <a:latin typeface="Lucida Sans Typewriter" panose="020B0509030504030204" pitchFamily="49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5D0B89-B075-F12A-CBC4-15C006B659BE}"/>
              </a:ext>
            </a:extLst>
          </p:cNvPr>
          <p:cNvCxnSpPr>
            <a:cxnSpLocks/>
          </p:cNvCxnSpPr>
          <p:nvPr/>
        </p:nvCxnSpPr>
        <p:spPr>
          <a:xfrm flipH="1" flipV="1">
            <a:off x="2015789" y="2316882"/>
            <a:ext cx="887917" cy="510541"/>
          </a:xfrm>
          <a:prstGeom prst="straightConnector1">
            <a:avLst/>
          </a:prstGeom>
          <a:ln>
            <a:solidFill>
              <a:srgbClr val="C53B42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948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84030" y="241278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Issues with Air India - VOC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88" y="1431724"/>
            <a:ext cx="8583223" cy="31141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1804388" y="4049486"/>
            <a:ext cx="1552766" cy="992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7463" y="5042263"/>
            <a:ext cx="21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Customer Care </a:t>
            </a:r>
            <a:r>
              <a:rPr lang="en-US" dirty="0" smtClean="0"/>
              <a:t>service not able to respond to queries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853543" y="3951834"/>
            <a:ext cx="52251" cy="1260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74274" y="5212080"/>
            <a:ext cx="156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Customer Service </a:t>
            </a:r>
            <a:r>
              <a:rPr lang="en-US" dirty="0" smtClean="0"/>
              <a:t>is poor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551714" y="3782424"/>
            <a:ext cx="117565" cy="100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50109" y="5042263"/>
            <a:ext cx="211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for international </a:t>
            </a:r>
            <a:r>
              <a:rPr lang="en-US" b="1" dirty="0" smtClean="0"/>
              <a:t>travel guideline</a:t>
            </a:r>
            <a:endParaRPr lang="en-US" b="1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944291" y="3782423"/>
            <a:ext cx="724988" cy="1004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166292" y="3835443"/>
            <a:ext cx="117565" cy="100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166292" y="5042263"/>
            <a:ext cx="142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issues at </a:t>
            </a:r>
            <a:r>
              <a:rPr lang="en-US" b="1" dirty="0" smtClean="0"/>
              <a:t>Delhi </a:t>
            </a:r>
            <a:r>
              <a:rPr lang="en-US" dirty="0" smtClean="0"/>
              <a:t>Airport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356498" y="3835443"/>
            <a:ext cx="117565" cy="1004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235440" y="5042263"/>
            <a:ext cx="1449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Flight Delay </a:t>
            </a:r>
            <a:r>
              <a:rPr lang="en-US" dirty="0" smtClean="0"/>
              <a:t>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32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84030" y="241278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Let us try to model the issues in different buckets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52936D-1E38-9038-46BB-DDA53B0C750E}"/>
              </a:ext>
            </a:extLst>
          </p:cNvPr>
          <p:cNvSpPr/>
          <p:nvPr/>
        </p:nvSpPr>
        <p:spPr>
          <a:xfrm>
            <a:off x="-81478" y="1292282"/>
            <a:ext cx="30199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Topic Modelling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39882A-B871-6BE5-A492-F94FD97C2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6" y="1971675"/>
            <a:ext cx="11257251" cy="1968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422BF-B1D4-07E5-B5D1-DE82D1D15D42}"/>
              </a:ext>
            </a:extLst>
          </p:cNvPr>
          <p:cNvSpPr txBox="1"/>
          <p:nvPr/>
        </p:nvSpPr>
        <p:spPr>
          <a:xfrm>
            <a:off x="360369" y="4616537"/>
            <a:ext cx="11391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latin typeface="Lucida Sans Typewriter" panose="020B0509030504030204" pitchFamily="49" charset="0"/>
              </a:rPr>
              <a:t>Here we have done topic modelling of the different words. Mostly the words correlates to buckets – </a:t>
            </a:r>
            <a:r>
              <a:rPr lang="en-GB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Customer Experience, Operational, Services/Service Quality.</a:t>
            </a:r>
            <a:r>
              <a:rPr lang="en-GB" dirty="0">
                <a:latin typeface="Lucida Sans Typewriter" panose="020B0509030504030204" pitchFamily="49" charset="0"/>
              </a:rPr>
              <a:t> </a:t>
            </a:r>
          </a:p>
          <a:p>
            <a:pPr algn="just"/>
            <a:endParaRPr lang="en-GB" dirty="0">
              <a:latin typeface="Lucida Sans Typewriter" panose="020B0509030504030204" pitchFamily="49" charset="0"/>
            </a:endParaRPr>
          </a:p>
          <a:p>
            <a:pPr algn="just"/>
            <a:r>
              <a:rPr lang="en-GB" dirty="0">
                <a:latin typeface="Lucida Sans Typewriter" panose="020B0509030504030204" pitchFamily="49" charset="0"/>
              </a:rPr>
              <a:t>In the code above, categorization is done.</a:t>
            </a:r>
          </a:p>
        </p:txBody>
      </p:sp>
    </p:spTree>
    <p:extLst>
      <p:ext uri="{BB962C8B-B14F-4D97-AF65-F5344CB8AC3E}">
        <p14:creationId xmlns:p14="http://schemas.microsoft.com/office/powerpoint/2010/main" val="2622883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3C2BD3-77D4-3909-C159-9B269F4DAB19}"/>
              </a:ext>
            </a:extLst>
          </p:cNvPr>
          <p:cNvSpPr/>
          <p:nvPr/>
        </p:nvSpPr>
        <p:spPr>
          <a:xfrm>
            <a:off x="0" y="0"/>
            <a:ext cx="12192000" cy="1190445"/>
          </a:xfrm>
          <a:prstGeom prst="roundRect">
            <a:avLst/>
          </a:prstGeom>
          <a:solidFill>
            <a:srgbClr val="C53B4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5726-EC6A-E1DA-ABC7-9AC064E014D9}"/>
              </a:ext>
            </a:extLst>
          </p:cNvPr>
          <p:cNvSpPr txBox="1"/>
          <p:nvPr/>
        </p:nvSpPr>
        <p:spPr>
          <a:xfrm>
            <a:off x="184030" y="241278"/>
            <a:ext cx="9719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Bernard MT Condensed" panose="02050806060905020404" pitchFamily="18" charset="0"/>
              </a:rPr>
              <a:t>What has worked for the competitors?</a:t>
            </a:r>
            <a:endParaRPr lang="en-IN" sz="40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1F6891-8023-3803-5A61-DCD4F29E5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679" y="97650"/>
            <a:ext cx="1771291" cy="995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C0631-682A-8FA3-0794-E7BA19A7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9" y="1635780"/>
            <a:ext cx="4811892" cy="239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5AF8DC9-E2E0-BDA4-6617-319D3EB0436B}"/>
              </a:ext>
            </a:extLst>
          </p:cNvPr>
          <p:cNvSpPr/>
          <p:nvPr/>
        </p:nvSpPr>
        <p:spPr>
          <a:xfrm>
            <a:off x="58799" y="1190442"/>
            <a:ext cx="30199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Air Vistara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F80A42-41BA-95DD-6009-B5BD7A4EC219}"/>
              </a:ext>
            </a:extLst>
          </p:cNvPr>
          <p:cNvSpPr/>
          <p:nvPr/>
        </p:nvSpPr>
        <p:spPr>
          <a:xfrm>
            <a:off x="-223175" y="3866638"/>
            <a:ext cx="30199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Indigo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CC4F4-D122-DD80-7034-EE7115044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9712"/>
            <a:ext cx="4829222" cy="2392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2EABEB-561E-25D0-43E0-C108761B3946}"/>
              </a:ext>
            </a:extLst>
          </p:cNvPr>
          <p:cNvSpPr txBox="1"/>
          <p:nvPr/>
        </p:nvSpPr>
        <p:spPr>
          <a:xfrm>
            <a:off x="5043579" y="1623823"/>
            <a:ext cx="69643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 dirty="0">
                <a:latin typeface="Lucida Sans Typewriter" panose="020B0509030504030204" pitchFamily="49" charset="0"/>
              </a:rPr>
              <a:t>Text analysis of Air Vistara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We saw the words like </a:t>
            </a:r>
            <a:r>
              <a:rPr lang="en-GB" sz="1600" b="1" dirty="0">
                <a:highlight>
                  <a:srgbClr val="FFFF00"/>
                </a:highlight>
                <a:latin typeface="Lucida Sans Typewriter" panose="020B0509030504030204" pitchFamily="49" charset="0"/>
              </a:rPr>
              <a:t>thank and service</a:t>
            </a:r>
            <a:r>
              <a:rPr lang="en-GB" sz="1600" dirty="0">
                <a:latin typeface="Lucida Sans Typewriter" panose="020B0509030504030204" pitchFamily="49" charset="0"/>
              </a:rPr>
              <a:t> appeared in huge numbers.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We found that customers appreciates –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Good food with good view,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LGBTQ people getting special recognition,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Good experience with customer support,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Getting requested seats,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Luggage exchange issues getting resolved quickly,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Multiple food options including vegan food and quick on refunds.</a:t>
            </a:r>
          </a:p>
          <a:p>
            <a:pPr algn="just"/>
            <a:endParaRPr lang="en-GB" sz="1600" dirty="0">
              <a:latin typeface="Lucida Sans Typewriter" panose="020B0509030504030204" pitchFamily="49" charset="0"/>
            </a:endParaRPr>
          </a:p>
          <a:p>
            <a:pPr algn="just"/>
            <a:r>
              <a:rPr lang="en-GB" sz="1600" b="1" dirty="0">
                <a:latin typeface="Lucida Sans Typewriter" panose="020B0509030504030204" pitchFamily="49" charset="0"/>
              </a:rPr>
              <a:t>Text analysis of Indigo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Indigo offering cheap air fares with excellent customer support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Quick on refunds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 Typewriter" panose="020B0509030504030204" pitchFamily="49" charset="0"/>
              </a:rPr>
              <a:t>Excellent cabin crew in terms on solving in flight issues.</a:t>
            </a:r>
          </a:p>
        </p:txBody>
      </p:sp>
    </p:spTree>
    <p:extLst>
      <p:ext uri="{BB962C8B-B14F-4D97-AF65-F5344CB8AC3E}">
        <p14:creationId xmlns:p14="http://schemas.microsoft.com/office/powerpoint/2010/main" val="1998581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780</Words>
  <Application>Microsoft Office PowerPoint</Application>
  <PresentationFormat>Widescreen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Bahnschrift SemiBold SemiConden</vt:lpstr>
      <vt:lpstr>Bernard MT Condensed</vt:lpstr>
      <vt:lpstr>Calibri</vt:lpstr>
      <vt:lpstr>Calibri Light</vt:lpstr>
      <vt:lpstr>Haettenschweiler</vt:lpstr>
      <vt:lpstr>HGMaruGothicMPRO</vt:lpstr>
      <vt:lpstr>Lucida Sans Typewriter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 Sinha</dc:creator>
  <cp:lastModifiedBy>Abhisek Shaw</cp:lastModifiedBy>
  <cp:revision>41</cp:revision>
  <dcterms:created xsi:type="dcterms:W3CDTF">2022-05-14T06:56:44Z</dcterms:created>
  <dcterms:modified xsi:type="dcterms:W3CDTF">2022-05-14T19:48:06Z</dcterms:modified>
</cp:coreProperties>
</file>